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357" r:id="rId4"/>
    <p:sldId id="358" r:id="rId5"/>
    <p:sldId id="375" r:id="rId6"/>
    <p:sldId id="376" r:id="rId7"/>
    <p:sldId id="377" r:id="rId8"/>
    <p:sldId id="379" r:id="rId9"/>
    <p:sldId id="390" r:id="rId10"/>
    <p:sldId id="391" r:id="rId11"/>
    <p:sldId id="381" r:id="rId12"/>
    <p:sldId id="380" r:id="rId13"/>
    <p:sldId id="378" r:id="rId14"/>
    <p:sldId id="396" r:id="rId15"/>
    <p:sldId id="382" r:id="rId16"/>
    <p:sldId id="383" r:id="rId17"/>
    <p:sldId id="384" r:id="rId18"/>
    <p:sldId id="385" r:id="rId19"/>
    <p:sldId id="386" r:id="rId20"/>
    <p:sldId id="388" r:id="rId21"/>
    <p:sldId id="387" r:id="rId22"/>
    <p:sldId id="389" r:id="rId23"/>
    <p:sldId id="395" r:id="rId24"/>
    <p:sldId id="399" r:id="rId25"/>
    <p:sldId id="392" r:id="rId26"/>
    <p:sldId id="393" r:id="rId27"/>
    <p:sldId id="398" r:id="rId28"/>
    <p:sldId id="394" r:id="rId29"/>
    <p:sldId id="397" r:id="rId30"/>
    <p:sldId id="3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638"/>
    <a:srgbClr val="545E29"/>
    <a:srgbClr val="151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4176" autoAdjust="0"/>
  </p:normalViewPr>
  <p:slideViewPr>
    <p:cSldViewPr snapToGrid="0">
      <p:cViewPr varScale="1">
        <p:scale>
          <a:sx n="80" d="100"/>
          <a:sy n="80" d="100"/>
        </p:scale>
        <p:origin x="66" y="9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58D2A-0E8A-45FB-BDBF-7DEB1E9B74E2}" type="datetimeFigureOut">
              <a:rPr lang="en-GB" smtClean="0"/>
              <a:t>17/11/2020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9C4FD-E998-439F-A719-C9A24BA48F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168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1: Orbits are elliptical with Sun at once focus</a:t>
            </a:r>
          </a:p>
          <a:p>
            <a:r>
              <a:rPr lang="en-GB" dirty="0"/>
              <a:t>2: Equal areas in equal times</a:t>
            </a:r>
          </a:p>
          <a:p>
            <a:r>
              <a:rPr lang="en-GB" dirty="0"/>
              <a:t>3: Ratio of the square of the orbital period and the cube of the semimajor axis is the same for all planets</a:t>
            </a:r>
          </a:p>
          <a:p>
            <a:r>
              <a:rPr lang="en-GB" dirty="0"/>
              <a:t>4: Mass and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365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from: https://www.iris.edu/hq/inclass/lesson/imaging_earths_interior_with_seismic_waves (in the ppt)</a:t>
            </a:r>
          </a:p>
          <a:p>
            <a:endParaRPr lang="en-GB" dirty="0"/>
          </a:p>
          <a:p>
            <a:r>
              <a:rPr lang="en-GB" dirty="0"/>
              <a:t>PKP is just a wave that has travelled through the outer core. PP and SS have bounced off the surface.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95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Theoretical! We can’t drill down to see. Kola Superdeep borehole 12.2km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558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Emaprlab.users.earthengine.app</a:t>
            </a:r>
            <a:r>
              <a:rPr lang="en-GB" dirty="0"/>
              <a:t>/view/</a:t>
            </a:r>
            <a:r>
              <a:rPr lang="en-GB" dirty="0" err="1"/>
              <a:t>lt</a:t>
            </a:r>
            <a:r>
              <a:rPr lang="en-GB" dirty="0"/>
              <a:t>-gee-time-series-animator</a:t>
            </a:r>
          </a:p>
          <a:p>
            <a:endParaRPr lang="en-GB" dirty="0"/>
          </a:p>
          <a:p>
            <a:r>
              <a:rPr lang="en-GB" dirty="0"/>
              <a:t>Let’s you make a gif over time of you favourite places!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415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Gif shows the evolution of the Landsat program by NASA/USGS which images the Earth.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391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Landsat 9!</a:t>
            </a:r>
          </a:p>
          <a:p>
            <a:endParaRPr lang="en-GB" dirty="0"/>
          </a:p>
          <a:p>
            <a:r>
              <a:rPr lang="en-GB" dirty="0"/>
              <a:t>https://landsat.visibleearth.nasa.gov/index.php?&amp;p=1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977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Glacier in Greenland showing calving and retreat.</a:t>
            </a:r>
          </a:p>
          <a:p>
            <a:r>
              <a:rPr lang="en-GB" dirty="0"/>
              <a:t>https://landsat.visibleearth.nasa.gov/view.php?id=147350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446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Exobase is where the edge of the atmosphere is after that the particles are free to escape into space.</a:t>
            </a:r>
          </a:p>
          <a:p>
            <a:r>
              <a:rPr lang="en-GB" dirty="0"/>
              <a:t>The exosphere is warm because it’s being bombarded with solar radiation.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716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Layers are bottom to top.</a:t>
            </a:r>
          </a:p>
          <a:p>
            <a:endParaRPr lang="en-GB" dirty="0"/>
          </a:p>
          <a:p>
            <a:r>
              <a:rPr lang="en-GB" dirty="0"/>
              <a:t>The images are for the International Standard Atmosphere since our atmosphere varies.</a:t>
            </a:r>
          </a:p>
          <a:p>
            <a:r>
              <a:rPr lang="en-GB" dirty="0"/>
              <a:t>Above where the graphs stop the density </a:t>
            </a:r>
            <a:r>
              <a:rPr lang="en-GB" dirty="0" err="1"/>
              <a:t>conties</a:t>
            </a:r>
            <a:r>
              <a:rPr lang="en-GB" dirty="0"/>
              <a:t> to </a:t>
            </a:r>
            <a:r>
              <a:rPr lang="en-GB" dirty="0" err="1"/>
              <a:t>decreas</a:t>
            </a:r>
            <a:r>
              <a:rPr lang="en-GB" dirty="0"/>
              <a:t> but the temp sharply increases to 1500 </a:t>
            </a:r>
            <a:r>
              <a:rPr lang="en-GB" dirty="0" err="1"/>
              <a:t>deg</a:t>
            </a:r>
            <a:r>
              <a:rPr lang="en-GB" dirty="0"/>
              <a:t> C in the exosphere 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475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by the Environmental Protection Agency via Wikimedia commons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963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Caused by rotating/moving fluid in the outer 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63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Full image has 1km per pixel</a:t>
            </a:r>
          </a:p>
          <a:p>
            <a:endParaRPr lang="en-GB" dirty="0"/>
          </a:p>
          <a:p>
            <a:r>
              <a:rPr lang="en-GB" dirty="0"/>
              <a:t>https://earthobservatory.nasa.gov/features/BlueMarble/BlueMarble_2002.php</a:t>
            </a:r>
          </a:p>
          <a:p>
            <a:endParaRPr lang="en-GB" dirty="0"/>
          </a:p>
          <a:p>
            <a:r>
              <a:rPr lang="en-GB" dirty="0"/>
              <a:t>Link has animations and other maps!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866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https://www.nasa.gov/image-feature/aurora-and-the-pacific-northwest</a:t>
            </a:r>
          </a:p>
          <a:p>
            <a:endParaRPr lang="en-GB" dirty="0"/>
          </a:p>
          <a:p>
            <a:r>
              <a:rPr lang="en-GB" dirty="0"/>
              <a:t>Charged particles enter the polar cusps and ionise the particles in the atmosphere.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30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https://www.nasa.gov/mission_pages/sunearth/news/gallery/20130228-radiationbelts.html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521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543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588F-A856-4389-AAAE-77D39726883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563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Crust 5-70 km thick</a:t>
            </a:r>
          </a:p>
          <a:p>
            <a:r>
              <a:rPr lang="en-GB" dirty="0"/>
              <a:t>Oceanic crust is denser and thinner made of basalt.</a:t>
            </a:r>
          </a:p>
          <a:p>
            <a:r>
              <a:rPr lang="en-GB" dirty="0"/>
              <a:t>Continental is thicker and less dense and made of granite.</a:t>
            </a:r>
          </a:p>
          <a:p>
            <a:endParaRPr lang="en-GB" dirty="0"/>
          </a:p>
          <a:p>
            <a:r>
              <a:rPr lang="en-GB" dirty="0"/>
              <a:t>Compositional layers show changes in the main chemical components of the planet.</a:t>
            </a:r>
          </a:p>
          <a:p>
            <a:r>
              <a:rPr lang="en-GB" dirty="0"/>
              <a:t>Core is iron + nickel and some impurities</a:t>
            </a:r>
          </a:p>
          <a:p>
            <a:r>
              <a:rPr lang="en-GB" dirty="0"/>
              <a:t>Mantle is magnesium rich rock</a:t>
            </a:r>
          </a:p>
          <a:p>
            <a:r>
              <a:rPr lang="en-GB" dirty="0"/>
              <a:t>Atmosphere is mostly Nitrogen and Oxygen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593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Mechanical layers denote changes in the physical properties of the material like the speed a wave travels through it.</a:t>
            </a:r>
          </a:p>
          <a:p>
            <a:r>
              <a:rPr lang="en-GB" dirty="0"/>
              <a:t>Mainly strength and rigidity.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672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 vs mech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57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Overall composition.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Composition of the crust only – note the lock scale and the large amount of Oxygen.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012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Slightly older data but shows the difference between the compositional layers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25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Transverse s waves can’t travel through the outer core so it must be a liquid.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83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o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F1C8-2799-4ABF-ADE7-19E43D9FEB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 b="1" i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Astronomy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72BEF-5A16-489B-8277-E06BC024F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29BF7-2C41-48F5-A038-1AF3B0A0A59E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https://github.com/AstroDimitrios/Astronomy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B0A067-B643-4222-8FB7-CAB78D768B72}"/>
              </a:ext>
            </a:extLst>
          </p:cNvPr>
          <p:cNvSpPr txBox="1"/>
          <p:nvPr userDrawn="1"/>
        </p:nvSpPr>
        <p:spPr>
          <a:xfrm>
            <a:off x="400594" y="38451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Sources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0467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C7DDB-AF49-4B90-A982-1A285ACE130B}"/>
              </a:ext>
            </a:extLst>
          </p:cNvPr>
          <p:cNvSpPr txBox="1"/>
          <p:nvPr userDrawn="1"/>
        </p:nvSpPr>
        <p:spPr>
          <a:xfrm>
            <a:off x="2209800" y="97887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Summary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4604C-A9E8-4775-A510-CBD909CC0A12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https://github.com/AstroDimitrios/Astronomy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8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38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">
    <p:bg>
      <p:bgPr>
        <a:solidFill>
          <a:srgbClr val="15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3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60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man, ball, star, rain&#10;&#10;Description automatically generated">
            <a:extLst>
              <a:ext uri="{FF2B5EF4-FFF2-40B4-BE49-F238E27FC236}">
                <a16:creationId xmlns:a16="http://schemas.microsoft.com/office/drawing/2014/main" id="{4E1A55D6-05D2-423E-B595-38A19F373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9385A-B74C-4B63-BFE4-201459E1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66932-7972-427A-ABB0-DB645B14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90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63" r:id="rId5"/>
    <p:sldLayoutId id="2147483672" r:id="rId6"/>
    <p:sldLayoutId id="21474836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7C2B7B-72D8-494A-930B-0C66A076FAA7}"/>
              </a:ext>
            </a:extLst>
          </p:cNvPr>
          <p:cNvSpPr txBox="1"/>
          <p:nvPr/>
        </p:nvSpPr>
        <p:spPr>
          <a:xfrm>
            <a:off x="3093274" y="2353718"/>
            <a:ext cx="86743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Earth’s interior and 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Probing the interior with seismic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Earth’s surface – imaging it with the Landsat satellites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The atmosphere and the greenhouse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The magnetosphere, Van Allen Belts, and the aurora</a:t>
            </a:r>
          </a:p>
        </p:txBody>
      </p:sp>
    </p:spTree>
    <p:extLst>
      <p:ext uri="{BB962C8B-B14F-4D97-AF65-F5344CB8AC3E}">
        <p14:creationId xmlns:p14="http://schemas.microsoft.com/office/powerpoint/2010/main" val="376266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47371274-D7A5-4735-80BE-B9F91580C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016" y="318992"/>
            <a:ext cx="12440032" cy="62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6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accessory, balloon, aircraft&#10;&#10;Description automatically generated">
            <a:extLst>
              <a:ext uri="{FF2B5EF4-FFF2-40B4-BE49-F238E27FC236}">
                <a16:creationId xmlns:a16="http://schemas.microsoft.com/office/drawing/2014/main" id="{4A6EF7AC-D8DE-420C-9380-22D7DB8C4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45" y="405711"/>
            <a:ext cx="6186309" cy="60465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465422-7E0F-4628-A8EE-7A8D25E4A271}"/>
              </a:ext>
            </a:extLst>
          </p:cNvPr>
          <p:cNvSpPr/>
          <p:nvPr/>
        </p:nvSpPr>
        <p:spPr>
          <a:xfrm>
            <a:off x="10622340" y="64916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Cyberphysics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xploreEarth1">
            <a:extLst>
              <a:ext uri="{FF2B5EF4-FFF2-40B4-BE49-F238E27FC236}">
                <a16:creationId xmlns:a16="http://schemas.microsoft.com/office/drawing/2014/main" id="{B29395EC-D779-4639-AF78-764B1F3E27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6" t="39735" r="-1354" b="-1"/>
          <a:stretch/>
        </p:blipFill>
        <p:spPr bwMode="auto">
          <a:xfrm>
            <a:off x="747059" y="418353"/>
            <a:ext cx="10482729" cy="590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5CB40B-29F6-4F06-AA4E-1A9ABD25B94E}"/>
              </a:ext>
            </a:extLst>
          </p:cNvPr>
          <p:cNvSpPr/>
          <p:nvPr/>
        </p:nvSpPr>
        <p:spPr>
          <a:xfrm>
            <a:off x="11558493" y="6488668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IRIS</a:t>
            </a:r>
          </a:p>
        </p:txBody>
      </p:sp>
    </p:spTree>
    <p:extLst>
      <p:ext uri="{BB962C8B-B14F-4D97-AF65-F5344CB8AC3E}">
        <p14:creationId xmlns:p14="http://schemas.microsoft.com/office/powerpoint/2010/main" val="1347045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EBEB65B-60E2-4DFD-9D3C-ED94B8198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588" y="0"/>
            <a:ext cx="41148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A7A9FC-D36C-4DF7-A370-05186B26C319}"/>
              </a:ext>
            </a:extLst>
          </p:cNvPr>
          <p:cNvSpPr txBox="1">
            <a:spLocks/>
          </p:cNvSpPr>
          <p:nvPr/>
        </p:nvSpPr>
        <p:spPr>
          <a:xfrm>
            <a:off x="263435" y="214902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Internal Temperature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69B3F-8A1D-4EE9-9BBF-C920875B2AD5}"/>
              </a:ext>
            </a:extLst>
          </p:cNvPr>
          <p:cNvSpPr txBox="1"/>
          <p:nvPr/>
        </p:nvSpPr>
        <p:spPr>
          <a:xfrm>
            <a:off x="866589" y="2426447"/>
            <a:ext cx="5103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Based off models and known phase changes of certain materials.</a:t>
            </a:r>
          </a:p>
          <a:p>
            <a:endParaRPr lang="en-GB" sz="2400" dirty="0"/>
          </a:p>
          <a:p>
            <a:r>
              <a:rPr lang="en-GB" sz="2400" dirty="0"/>
              <a:t>Thought to reach anywhere from 5500 to 6500 degrees Celsius at the centre of the core.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75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0F4-1849-4CC2-B979-562C0ABD690D}"/>
              </a:ext>
            </a:extLst>
          </p:cNvPr>
          <p:cNvSpPr txBox="1">
            <a:spLocks/>
          </p:cNvSpPr>
          <p:nvPr/>
        </p:nvSpPr>
        <p:spPr>
          <a:xfrm>
            <a:off x="263435" y="218811"/>
            <a:ext cx="10515600" cy="949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A55C6-0910-4625-AAB9-0A2C613DC96F}"/>
              </a:ext>
            </a:extLst>
          </p:cNvPr>
          <p:cNvSpPr txBox="1"/>
          <p:nvPr/>
        </p:nvSpPr>
        <p:spPr>
          <a:xfrm>
            <a:off x="2212904" y="1395507"/>
            <a:ext cx="93862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What is the difference between the continental and oceanic crust?</a:t>
            </a:r>
            <a:b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</a:b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What is the difference between a compositional and mechanical layer?</a:t>
            </a:r>
          </a:p>
          <a:p>
            <a:pPr marL="342900" indent="-342900">
              <a:buFont typeface="+mj-lt"/>
              <a:buAutoNum type="arabicPeriod"/>
            </a:pP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What is the inner core made out of?</a:t>
            </a:r>
          </a:p>
          <a:p>
            <a:pPr marL="342900" indent="-342900">
              <a:buFont typeface="+mj-lt"/>
              <a:buAutoNum type="arabicPeriod"/>
            </a:pP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What temperature is the Earth’s inner core?</a:t>
            </a:r>
          </a:p>
        </p:txBody>
      </p:sp>
    </p:spTree>
    <p:extLst>
      <p:ext uri="{BB962C8B-B14F-4D97-AF65-F5344CB8AC3E}">
        <p14:creationId xmlns:p14="http://schemas.microsoft.com/office/powerpoint/2010/main" val="634091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3C868-7453-4FE2-B539-86F891AF9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259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5E388E-A439-43CD-A3D0-EBD4FFD5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Earth’s Surface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CC3D7-9774-401D-A1DF-58DE2F5844D9}"/>
              </a:ext>
            </a:extLst>
          </p:cNvPr>
          <p:cNvSpPr/>
          <p:nvPr/>
        </p:nvSpPr>
        <p:spPr>
          <a:xfrm>
            <a:off x="10558219" y="6488668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NASA/MODIS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DCE33-8A37-4C22-84AB-A30DBD050D40}"/>
              </a:ext>
            </a:extLst>
          </p:cNvPr>
          <p:cNvSpPr txBox="1"/>
          <p:nvPr/>
        </p:nvSpPr>
        <p:spPr>
          <a:xfrm>
            <a:off x="727635" y="1755367"/>
            <a:ext cx="40998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71% water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97% of that is in the ocean</a:t>
            </a:r>
          </a:p>
          <a:p>
            <a:r>
              <a:rPr lang="en-GB" sz="2800" dirty="0">
                <a:solidFill>
                  <a:schemeClr val="bg1"/>
                </a:solidFill>
              </a:rPr>
              <a:t>2% is frozen</a:t>
            </a:r>
          </a:p>
          <a:p>
            <a:r>
              <a:rPr lang="en-GB" sz="2800" dirty="0">
                <a:solidFill>
                  <a:schemeClr val="bg1"/>
                </a:solidFill>
              </a:rPr>
              <a:t>&lt;1% is fresh water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An even smaller amount is water vapour in the air</a:t>
            </a:r>
          </a:p>
        </p:txBody>
      </p:sp>
    </p:spTree>
    <p:extLst>
      <p:ext uri="{BB962C8B-B14F-4D97-AF65-F5344CB8AC3E}">
        <p14:creationId xmlns:p14="http://schemas.microsoft.com/office/powerpoint/2010/main" val="2563648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0F30-6F3D-4BE6-8AA9-87FD3E91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Earth’s Surface</a:t>
            </a:r>
          </a:p>
        </p:txBody>
      </p:sp>
      <p:pic>
        <p:nvPicPr>
          <p:cNvPr id="4" name="Picture 3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B8804851-254C-4E14-8CAE-F0A3F3C54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21" y="1456111"/>
            <a:ext cx="7894357" cy="49847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C12DC8-A1C1-4466-9DD5-0E5DF5C177E0}"/>
              </a:ext>
            </a:extLst>
          </p:cNvPr>
          <p:cNvSpPr/>
          <p:nvPr/>
        </p:nvSpPr>
        <p:spPr>
          <a:xfrm>
            <a:off x="10494099" y="6488668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NASA/Landsat</a:t>
            </a:r>
          </a:p>
        </p:txBody>
      </p:sp>
    </p:spTree>
    <p:extLst>
      <p:ext uri="{BB962C8B-B14F-4D97-AF65-F5344CB8AC3E}">
        <p14:creationId xmlns:p14="http://schemas.microsoft.com/office/powerpoint/2010/main" val="331630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0F30-6F3D-4BE6-8AA9-87FD3E91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Earth’s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573F7-E5B7-43D4-ACBE-8295ED925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5" y="1325311"/>
            <a:ext cx="9309473" cy="5233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EE85A1-FAE9-4890-81A6-7979F074B1D7}"/>
              </a:ext>
            </a:extLst>
          </p:cNvPr>
          <p:cNvSpPr/>
          <p:nvPr/>
        </p:nvSpPr>
        <p:spPr>
          <a:xfrm>
            <a:off x="10494099" y="6488668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NASA/Landsat</a:t>
            </a:r>
          </a:p>
        </p:txBody>
      </p:sp>
    </p:spTree>
    <p:extLst>
      <p:ext uri="{BB962C8B-B14F-4D97-AF65-F5344CB8AC3E}">
        <p14:creationId xmlns:p14="http://schemas.microsoft.com/office/powerpoint/2010/main" val="2298215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4544CF5-5205-4333-B724-FAD170B54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7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E0F30-6F3D-4BE6-8AA9-87FD3E914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Earth’s Surface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FC24B-7AA6-4399-84F2-3EA7C7DA4C84}"/>
              </a:ext>
            </a:extLst>
          </p:cNvPr>
          <p:cNvSpPr/>
          <p:nvPr/>
        </p:nvSpPr>
        <p:spPr>
          <a:xfrm>
            <a:off x="10480521" y="6488668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NASA/Landsat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930D3-5D1B-4EB4-B61F-4DA909290792}"/>
              </a:ext>
            </a:extLst>
          </p:cNvPr>
          <p:cNvSpPr txBox="1"/>
          <p:nvPr/>
        </p:nvSpPr>
        <p:spPr>
          <a:xfrm>
            <a:off x="292848" y="1828801"/>
            <a:ext cx="30360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Monitors: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Wildlife</a:t>
            </a:r>
          </a:p>
          <a:p>
            <a:r>
              <a:rPr lang="en-GB" sz="2400" dirty="0">
                <a:solidFill>
                  <a:schemeClr val="bg1"/>
                </a:solidFill>
              </a:rPr>
              <a:t>Human Activity</a:t>
            </a:r>
          </a:p>
          <a:p>
            <a:r>
              <a:rPr lang="en-GB" sz="2400" dirty="0">
                <a:solidFill>
                  <a:schemeClr val="bg1"/>
                </a:solidFill>
              </a:rPr>
              <a:t>Climate Change</a:t>
            </a:r>
          </a:p>
          <a:p>
            <a:r>
              <a:rPr lang="en-GB" sz="2400" dirty="0">
                <a:solidFill>
                  <a:schemeClr val="bg1"/>
                </a:solidFill>
              </a:rPr>
              <a:t>Fires</a:t>
            </a:r>
          </a:p>
          <a:p>
            <a:r>
              <a:rPr lang="en-GB" sz="2400" dirty="0">
                <a:solidFill>
                  <a:schemeClr val="bg1"/>
                </a:solidFill>
              </a:rPr>
              <a:t>Weather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Images in visible and IR wavelengths of light</a:t>
            </a:r>
          </a:p>
        </p:txBody>
      </p:sp>
    </p:spTree>
    <p:extLst>
      <p:ext uri="{BB962C8B-B14F-4D97-AF65-F5344CB8AC3E}">
        <p14:creationId xmlns:p14="http://schemas.microsoft.com/office/powerpoint/2010/main" val="2953398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EE85A1-FAE9-4890-81A6-7979F074B1D7}"/>
              </a:ext>
            </a:extLst>
          </p:cNvPr>
          <p:cNvSpPr/>
          <p:nvPr/>
        </p:nvSpPr>
        <p:spPr>
          <a:xfrm>
            <a:off x="10494099" y="6488668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NASA/Landsat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D2E44D6-4CE1-4124-97E7-7AEA64099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66D3-460E-4BBC-9599-7A4F2989E7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Earth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FB332-8B2D-44BA-A194-717FF33EB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and its wonders</a:t>
            </a:r>
          </a:p>
        </p:txBody>
      </p:sp>
    </p:spTree>
    <p:extLst>
      <p:ext uri="{BB962C8B-B14F-4D97-AF65-F5344CB8AC3E}">
        <p14:creationId xmlns:p14="http://schemas.microsoft.com/office/powerpoint/2010/main" val="4048502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camera lens&#10;&#10;Description automatically generated">
            <a:extLst>
              <a:ext uri="{FF2B5EF4-FFF2-40B4-BE49-F238E27FC236}">
                <a16:creationId xmlns:a16="http://schemas.microsoft.com/office/drawing/2014/main" id="{16910D28-D75C-4CBB-9265-3C02EC563C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5"/>
          <a:stretch/>
        </p:blipFill>
        <p:spPr>
          <a:xfrm>
            <a:off x="-1" y="0"/>
            <a:ext cx="12192001" cy="7072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76527-168F-4D7E-BCEF-ABC4141CF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Atmosphere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4A733D-A157-4AE7-8AF4-B87D15641C4D}"/>
              </a:ext>
            </a:extLst>
          </p:cNvPr>
          <p:cNvSpPr/>
          <p:nvPr/>
        </p:nvSpPr>
        <p:spPr>
          <a:xfrm>
            <a:off x="10737756" y="6703570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TROP-ICSU</a:t>
            </a:r>
          </a:p>
        </p:txBody>
      </p:sp>
    </p:spTree>
    <p:extLst>
      <p:ext uri="{BB962C8B-B14F-4D97-AF65-F5344CB8AC3E}">
        <p14:creationId xmlns:p14="http://schemas.microsoft.com/office/powerpoint/2010/main" val="246657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B0BD35-BB01-47F2-BDE7-5AF57D675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3" y="0"/>
            <a:ext cx="4114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1F97A5-CD31-4063-85F6-A533CC4F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181" y="214902"/>
            <a:ext cx="3352330" cy="1325563"/>
          </a:xfrm>
        </p:spPr>
        <p:txBody>
          <a:bodyPr/>
          <a:lstStyle/>
          <a:p>
            <a:pPr algn="ctr"/>
            <a:r>
              <a:rPr lang="en-GB" dirty="0"/>
              <a:t>Atmosphere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B4E3C-1A17-4328-86D8-E9322AD78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0"/>
            <a:ext cx="41148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A37A39-C3B9-40D4-A21B-C8E4F73D777C}"/>
              </a:ext>
            </a:extLst>
          </p:cNvPr>
          <p:cNvSpPr txBox="1"/>
          <p:nvPr/>
        </p:nvSpPr>
        <p:spPr>
          <a:xfrm>
            <a:off x="4470181" y="2413337"/>
            <a:ext cx="2988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Most of the Earth’s atmosphere lies in the bottom 10 km.</a:t>
            </a:r>
          </a:p>
        </p:txBody>
      </p:sp>
    </p:spTree>
    <p:extLst>
      <p:ext uri="{BB962C8B-B14F-4D97-AF65-F5344CB8AC3E}">
        <p14:creationId xmlns:p14="http://schemas.microsoft.com/office/powerpoint/2010/main" val="2685056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1FB4-D312-4FB6-AEBE-32C9B88D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682" y="214902"/>
            <a:ext cx="10515600" cy="1325563"/>
          </a:xfrm>
        </p:spPr>
        <p:txBody>
          <a:bodyPr/>
          <a:lstStyle/>
          <a:p>
            <a:pPr algn="r"/>
            <a:r>
              <a:rPr lang="en-GB" dirty="0"/>
              <a:t>Atmospheric</a:t>
            </a:r>
            <a:br>
              <a:rPr lang="en-GB" dirty="0"/>
            </a:br>
            <a:r>
              <a:rPr lang="en-GB" dirty="0"/>
              <a:t>Composition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91155BE5-3623-486F-9CE3-20488E1B51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/>
          <a:stretch/>
        </p:blipFill>
        <p:spPr>
          <a:xfrm>
            <a:off x="0" y="0"/>
            <a:ext cx="329248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7E758-5D85-4EBA-87C1-70BDD3DAFA31}"/>
              </a:ext>
            </a:extLst>
          </p:cNvPr>
          <p:cNvSpPr txBox="1"/>
          <p:nvPr/>
        </p:nvSpPr>
        <p:spPr>
          <a:xfrm>
            <a:off x="4870824" y="2390587"/>
            <a:ext cx="62633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Mostly Nitrogen and Oxygen</a:t>
            </a:r>
          </a:p>
          <a:p>
            <a:endParaRPr lang="en-GB" sz="2800" dirty="0"/>
          </a:p>
          <a:p>
            <a:r>
              <a:rPr lang="en-GB" sz="2800" dirty="0"/>
              <a:t>Carbon Dioxide is the most abundant greenhouse gas</a:t>
            </a:r>
          </a:p>
          <a:p>
            <a:endParaRPr lang="en-GB" sz="2800" dirty="0"/>
          </a:p>
          <a:p>
            <a:r>
              <a:rPr lang="en-GB" sz="2800" dirty="0"/>
              <a:t>All other gases such as methane are present in smaller trace amounts</a:t>
            </a:r>
          </a:p>
        </p:txBody>
      </p:sp>
    </p:spTree>
    <p:extLst>
      <p:ext uri="{BB962C8B-B14F-4D97-AF65-F5344CB8AC3E}">
        <p14:creationId xmlns:p14="http://schemas.microsoft.com/office/powerpoint/2010/main" val="1296639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D2A0-EC14-4C34-966A-1F9B7B78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the sky blue?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0DBD5-9155-47C1-939A-1180A1093B2A}"/>
              </a:ext>
            </a:extLst>
          </p:cNvPr>
          <p:cNvSpPr txBox="1"/>
          <p:nvPr/>
        </p:nvSpPr>
        <p:spPr>
          <a:xfrm>
            <a:off x="1458259" y="1891274"/>
            <a:ext cx="9275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Shorter blue wavelengths of light are scattered by air particles.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E68842-1313-4DFE-B10F-FBE432F7167A}"/>
              </a:ext>
            </a:extLst>
          </p:cNvPr>
          <p:cNvSpPr/>
          <p:nvPr/>
        </p:nvSpPr>
        <p:spPr>
          <a:xfrm>
            <a:off x="9963826" y="6488668"/>
            <a:ext cx="2228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Daniel V. Schroeder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4C280E-6486-4B27-8D7D-BC991AC98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63" y="2808941"/>
            <a:ext cx="9004273" cy="35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4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A1A1F8B-7150-480D-B115-1F80BEF00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F9CCC0-A1B1-4A53-92F4-AB16B7F5C55D}"/>
              </a:ext>
            </a:extLst>
          </p:cNvPr>
          <p:cNvSpPr/>
          <p:nvPr/>
        </p:nvSpPr>
        <p:spPr>
          <a:xfrm>
            <a:off x="11492002" y="6488668"/>
            <a:ext cx="642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EPA</a:t>
            </a:r>
          </a:p>
        </p:txBody>
      </p:sp>
    </p:spTree>
    <p:extLst>
      <p:ext uri="{BB962C8B-B14F-4D97-AF65-F5344CB8AC3E}">
        <p14:creationId xmlns:p14="http://schemas.microsoft.com/office/powerpoint/2010/main" val="236228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66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EDA30EB-7E0F-4D55-B430-EDC6580CF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965" y="-161"/>
            <a:ext cx="10779035" cy="6858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47CF2-748A-4393-8E1C-0FAB6680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459939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Magnetosphere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C59B9-5DC4-48D4-A27F-378FC305AA9A}"/>
              </a:ext>
            </a:extLst>
          </p:cNvPr>
          <p:cNvSpPr/>
          <p:nvPr/>
        </p:nvSpPr>
        <p:spPr>
          <a:xfrm>
            <a:off x="10051351" y="6488668"/>
            <a:ext cx="2082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ESA/C. T. Russell</a:t>
            </a:r>
          </a:p>
        </p:txBody>
      </p:sp>
    </p:spTree>
    <p:extLst>
      <p:ext uri="{BB962C8B-B14F-4D97-AF65-F5344CB8AC3E}">
        <p14:creationId xmlns:p14="http://schemas.microsoft.com/office/powerpoint/2010/main" val="3125139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57DB31E8-5E83-4223-A68F-88F587AB6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70" y="0"/>
            <a:ext cx="10297459" cy="68550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F79403-D888-4FDE-A915-2B2190E16538}"/>
              </a:ext>
            </a:extLst>
          </p:cNvPr>
          <p:cNvSpPr/>
          <p:nvPr/>
        </p:nvSpPr>
        <p:spPr>
          <a:xfrm>
            <a:off x="10853172" y="648866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ESA/NASA</a:t>
            </a:r>
          </a:p>
        </p:txBody>
      </p:sp>
    </p:spTree>
    <p:extLst>
      <p:ext uri="{BB962C8B-B14F-4D97-AF65-F5344CB8AC3E}">
        <p14:creationId xmlns:p14="http://schemas.microsoft.com/office/powerpoint/2010/main" val="674976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47287B-B345-41FA-A11E-A87723803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332" y="0"/>
            <a:ext cx="554533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1682F5-942A-424C-950E-859139E15C96}"/>
              </a:ext>
            </a:extLst>
          </p:cNvPr>
          <p:cNvSpPr/>
          <p:nvPr/>
        </p:nvSpPr>
        <p:spPr>
          <a:xfrm>
            <a:off x="9905990" y="6488668"/>
            <a:ext cx="2228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Sun Viewer Twitter</a:t>
            </a:r>
          </a:p>
        </p:txBody>
      </p:sp>
    </p:spTree>
    <p:extLst>
      <p:ext uri="{BB962C8B-B14F-4D97-AF65-F5344CB8AC3E}">
        <p14:creationId xmlns:p14="http://schemas.microsoft.com/office/powerpoint/2010/main" val="2070763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8819504-05B1-4FF4-A5E5-D7E43A59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3" y="0"/>
            <a:ext cx="10249647" cy="6872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8022C-32DB-4BBA-845C-7ADC503C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Van Allen Radiation Belts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95B31-916C-472E-B2B7-5D190472CDC6}"/>
              </a:ext>
            </a:extLst>
          </p:cNvPr>
          <p:cNvSpPr txBox="1"/>
          <p:nvPr/>
        </p:nvSpPr>
        <p:spPr>
          <a:xfrm>
            <a:off x="263435" y="2187388"/>
            <a:ext cx="16136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Electrons and ions are trapped by the Earth’s magnetic field in two belts.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851D7-2F4F-4D28-844F-CAD4D063DD03}"/>
              </a:ext>
            </a:extLst>
          </p:cNvPr>
          <p:cNvSpPr/>
          <p:nvPr/>
        </p:nvSpPr>
        <p:spPr>
          <a:xfrm>
            <a:off x="11378957" y="648866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141439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0F4-1849-4CC2-B979-562C0ABD690D}"/>
              </a:ext>
            </a:extLst>
          </p:cNvPr>
          <p:cNvSpPr txBox="1">
            <a:spLocks/>
          </p:cNvSpPr>
          <p:nvPr/>
        </p:nvSpPr>
        <p:spPr>
          <a:xfrm>
            <a:off x="263435" y="218811"/>
            <a:ext cx="10515600" cy="949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A55C6-0910-4625-AAB9-0A2C613DC96F}"/>
              </a:ext>
            </a:extLst>
          </p:cNvPr>
          <p:cNvSpPr txBox="1"/>
          <p:nvPr/>
        </p:nvSpPr>
        <p:spPr>
          <a:xfrm>
            <a:off x="2416104" y="1168401"/>
            <a:ext cx="93862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How much CO</a:t>
            </a:r>
            <a:r>
              <a:rPr lang="en-GB" sz="3200" b="1" baseline="-25000" dirty="0">
                <a:solidFill>
                  <a:schemeClr val="bg1"/>
                </a:solidFill>
                <a:latin typeface="Corbel" panose="020B0503020204020204" pitchFamily="34" charset="0"/>
              </a:rPr>
              <a:t>2</a:t>
            </a: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is there in the atmosphere?</a:t>
            </a:r>
          </a:p>
          <a:p>
            <a:pPr marL="342900" indent="-342900">
              <a:buFont typeface="+mj-lt"/>
              <a:buAutoNum type="arabicPeriod"/>
            </a:pP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Why do we observe the Earth in IR wavelengths?</a:t>
            </a:r>
          </a:p>
          <a:p>
            <a:pPr marL="342900" indent="-342900">
              <a:buFont typeface="+mj-lt"/>
              <a:buAutoNum type="arabicPeriod"/>
            </a:pP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What produces the Earth’s magnetic field?</a:t>
            </a:r>
          </a:p>
          <a:p>
            <a:pPr marL="342900" indent="-342900">
              <a:buFont typeface="+mj-lt"/>
              <a:buAutoNum type="arabicPeriod"/>
            </a:pP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What makes the different colours of the Aurora?</a:t>
            </a:r>
          </a:p>
        </p:txBody>
      </p:sp>
    </p:spTree>
    <p:extLst>
      <p:ext uri="{BB962C8B-B14F-4D97-AF65-F5344CB8AC3E}">
        <p14:creationId xmlns:p14="http://schemas.microsoft.com/office/powerpoint/2010/main" val="1996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0F4-1849-4CC2-B979-562C0ABD690D}"/>
              </a:ext>
            </a:extLst>
          </p:cNvPr>
          <p:cNvSpPr txBox="1">
            <a:spLocks/>
          </p:cNvSpPr>
          <p:nvPr/>
        </p:nvSpPr>
        <p:spPr>
          <a:xfrm>
            <a:off x="263435" y="218811"/>
            <a:ext cx="10515600" cy="949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A55C6-0910-4625-AAB9-0A2C613DC96F}"/>
              </a:ext>
            </a:extLst>
          </p:cNvPr>
          <p:cNvSpPr txBox="1"/>
          <p:nvPr/>
        </p:nvSpPr>
        <p:spPr>
          <a:xfrm>
            <a:off x="2416104" y="1168401"/>
            <a:ext cx="93862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Kepler’s first law was …</a:t>
            </a:r>
            <a:b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</a:b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Kepler’s second law was …</a:t>
            </a:r>
          </a:p>
          <a:p>
            <a:pPr marL="342900" indent="-342900">
              <a:buFont typeface="+mj-lt"/>
              <a:buAutoNum type="arabicPeriod"/>
            </a:pP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Kepler’s third law was …</a:t>
            </a:r>
          </a:p>
          <a:p>
            <a:pPr marL="342900" indent="-342900">
              <a:buFont typeface="+mj-lt"/>
              <a:buAutoNum type="arabicPeriod"/>
            </a:pP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What two things affect the gravitational field strength of a planet?</a:t>
            </a:r>
          </a:p>
        </p:txBody>
      </p:sp>
    </p:spTree>
    <p:extLst>
      <p:ext uri="{BB962C8B-B14F-4D97-AF65-F5344CB8AC3E}">
        <p14:creationId xmlns:p14="http://schemas.microsoft.com/office/powerpoint/2010/main" val="3359075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F8BDDE-0E35-4970-854E-735D82B6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054" y="2235200"/>
            <a:ext cx="10439892" cy="2387600"/>
          </a:xfrm>
        </p:spPr>
        <p:txBody>
          <a:bodyPr anchor="ctr"/>
          <a:lstStyle/>
          <a:p>
            <a:r>
              <a:rPr lang="en-GB" dirty="0"/>
              <a:t>The Moon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B189CC3-22E7-4233-92AC-B1215EDD7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1031" y="2613551"/>
            <a:ext cx="1992015" cy="627799"/>
          </a:xfrm>
        </p:spPr>
        <p:txBody>
          <a:bodyPr/>
          <a:lstStyle/>
          <a:p>
            <a:r>
              <a:rPr lang="en-GB" dirty="0"/>
              <a:t>Up next:</a:t>
            </a:r>
          </a:p>
        </p:txBody>
      </p:sp>
    </p:spTree>
    <p:extLst>
      <p:ext uri="{BB962C8B-B14F-4D97-AF65-F5344CB8AC3E}">
        <p14:creationId xmlns:p14="http://schemas.microsoft.com/office/powerpoint/2010/main" val="369364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BF4F8-0670-479A-AC02-6B6C81CD8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7947B7-50BA-4D6F-8126-1C4003241560}"/>
              </a:ext>
            </a:extLst>
          </p:cNvPr>
          <p:cNvSpPr/>
          <p:nvPr/>
        </p:nvSpPr>
        <p:spPr>
          <a:xfrm>
            <a:off x="10558219" y="6488668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NASA/MODIS</a:t>
            </a:r>
          </a:p>
        </p:txBody>
      </p:sp>
    </p:spTree>
    <p:extLst>
      <p:ext uri="{BB962C8B-B14F-4D97-AF65-F5344CB8AC3E}">
        <p14:creationId xmlns:p14="http://schemas.microsoft.com/office/powerpoint/2010/main" val="294337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E4A8989-2F4A-46B8-95CD-9777BA6C8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7" t="28725" r="13791" b="13497"/>
          <a:stretch/>
        </p:blipFill>
        <p:spPr>
          <a:xfrm>
            <a:off x="2414494" y="287637"/>
            <a:ext cx="7363011" cy="6282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5FA4-A7EA-429A-8DFC-AA96A7DC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Structure</a:t>
            </a:r>
          </a:p>
        </p:txBody>
      </p:sp>
    </p:spTree>
    <p:extLst>
      <p:ext uri="{BB962C8B-B14F-4D97-AF65-F5344CB8AC3E}">
        <p14:creationId xmlns:p14="http://schemas.microsoft.com/office/powerpoint/2010/main" val="155267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0640C09-8829-4F77-9047-A58B916C3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29771" r="11438"/>
          <a:stretch/>
        </p:blipFill>
        <p:spPr>
          <a:xfrm>
            <a:off x="3364753" y="567510"/>
            <a:ext cx="6203577" cy="6264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5FA4-A7EA-429A-8DFC-AA96A7DC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Structure</a:t>
            </a:r>
          </a:p>
        </p:txBody>
      </p:sp>
    </p:spTree>
    <p:extLst>
      <p:ext uri="{BB962C8B-B14F-4D97-AF65-F5344CB8AC3E}">
        <p14:creationId xmlns:p14="http://schemas.microsoft.com/office/powerpoint/2010/main" val="289227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F938483-1BE1-4A60-A867-EE8D84104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18" y="0"/>
            <a:ext cx="9389517" cy="6405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5FA4-A7EA-429A-8DFC-AA96A7DC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Structure</a:t>
            </a:r>
          </a:p>
        </p:txBody>
      </p:sp>
    </p:spTree>
    <p:extLst>
      <p:ext uri="{BB962C8B-B14F-4D97-AF65-F5344CB8AC3E}">
        <p14:creationId xmlns:p14="http://schemas.microsoft.com/office/powerpoint/2010/main" val="2190659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446BA79-BE15-462F-B7D8-F2E2B9F4B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7A7E2A-0595-434C-850A-EC4D96ACD891}"/>
              </a:ext>
            </a:extLst>
          </p:cNvPr>
          <p:cNvSpPr/>
          <p:nvPr/>
        </p:nvSpPr>
        <p:spPr>
          <a:xfrm>
            <a:off x="10664979" y="6488668"/>
            <a:ext cx="1527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EARTHHOW</a:t>
            </a:r>
          </a:p>
        </p:txBody>
      </p:sp>
    </p:spTree>
    <p:extLst>
      <p:ext uri="{BB962C8B-B14F-4D97-AF65-F5344CB8AC3E}">
        <p14:creationId xmlns:p14="http://schemas.microsoft.com/office/powerpoint/2010/main" val="366166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D3B7E14-1CD4-4276-AF46-A1C5D7A2B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37396"/>
      </p:ext>
    </p:extLst>
  </p:cSld>
  <p:clrMapOvr>
    <a:masterClrMapping/>
  </p:clrMapOvr>
</p:sld>
</file>

<file path=ppt/theme/theme1.xml><?xml version="1.0" encoding="utf-8"?>
<a:theme xmlns:a="http://schemas.openxmlformats.org/drawingml/2006/main" name="As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DF842C9-4962-45C0-ABDD-8F94FACB43AE}" vid="{94601DFF-8D49-4B8E-A280-D4A43E3C2C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AstroTemplate</Template>
  <TotalTime>110</TotalTime>
  <Words>898</Words>
  <Application>Microsoft Office PowerPoint</Application>
  <PresentationFormat>Widescreen</PresentationFormat>
  <Paragraphs>160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Corbel</vt:lpstr>
      <vt:lpstr>Astro</vt:lpstr>
      <vt:lpstr>PowerPoint Presentation</vt:lpstr>
      <vt:lpstr>The Earth</vt:lpstr>
      <vt:lpstr>PowerPoint Presentation</vt:lpstr>
      <vt:lpstr>PowerPoint Presentation</vt:lpstr>
      <vt:lpstr>Internal Structure</vt:lpstr>
      <vt:lpstr>Internal Structure</vt:lpstr>
      <vt:lpstr>Internal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Earth’s Surface</vt:lpstr>
      <vt:lpstr>Earth’s Surface</vt:lpstr>
      <vt:lpstr>Earth’s Surface</vt:lpstr>
      <vt:lpstr>Earth’s Surface</vt:lpstr>
      <vt:lpstr>PowerPoint Presentation</vt:lpstr>
      <vt:lpstr>Atmosphere</vt:lpstr>
      <vt:lpstr>Atmosphere</vt:lpstr>
      <vt:lpstr>Atmospheric Composition</vt:lpstr>
      <vt:lpstr>Why is the sky blue?</vt:lpstr>
      <vt:lpstr>PowerPoint Presentation</vt:lpstr>
      <vt:lpstr>Magnetosphere</vt:lpstr>
      <vt:lpstr>PowerPoint Presentation</vt:lpstr>
      <vt:lpstr>PowerPoint Presentation</vt:lpstr>
      <vt:lpstr>Van Allen Radiation Belts</vt:lpstr>
      <vt:lpstr>PowerPoint Presentation</vt:lpstr>
      <vt:lpstr>The 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Dimitrios Theodorakis</dc:creator>
  <cp:lastModifiedBy>Dimitrios Theodorakis</cp:lastModifiedBy>
  <cp:revision>25</cp:revision>
  <dcterms:created xsi:type="dcterms:W3CDTF">2020-11-17T20:54:38Z</dcterms:created>
  <dcterms:modified xsi:type="dcterms:W3CDTF">2020-11-17T22:44:48Z</dcterms:modified>
</cp:coreProperties>
</file>